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99" r:id="rId2"/>
    <p:sldId id="280" r:id="rId3"/>
    <p:sldId id="256" r:id="rId4"/>
    <p:sldId id="314" r:id="rId5"/>
    <p:sldId id="330" r:id="rId6"/>
    <p:sldId id="315" r:id="rId7"/>
    <p:sldId id="316" r:id="rId8"/>
    <p:sldId id="331" r:id="rId9"/>
    <p:sldId id="317" r:id="rId10"/>
    <p:sldId id="332" r:id="rId11"/>
    <p:sldId id="318" r:id="rId12"/>
    <p:sldId id="320" r:id="rId13"/>
    <p:sldId id="324" r:id="rId14"/>
    <p:sldId id="325" r:id="rId15"/>
    <p:sldId id="326" r:id="rId16"/>
    <p:sldId id="327" r:id="rId17"/>
    <p:sldId id="328" r:id="rId18"/>
    <p:sldId id="329" r:id="rId19"/>
    <p:sldId id="30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6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p14="http://schemas.microsoft.com/office/powerpoint/2010/main" xmlns=""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10/1/2015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10/1/2015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7635"/>
            <a:ext cx="8610600" cy="163121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Of the two who were crucified with Jesus, when the one on the left ridiculed him, the other rebuked him and said to Jesus, </a:t>
            </a:r>
            <a:r>
              <a:rPr lang="en-US" sz="2500" dirty="0">
                <a:solidFill>
                  <a:srgbClr val="00B0F0"/>
                </a:solidFill>
                <a:latin typeface="Arial Narrow" pitchFamily="34" charset="0"/>
                <a:cs typeface="Times New Roman" pitchFamily="18" charset="0"/>
              </a:rPr>
              <a:t>“Remember me when you are in your kingdom” </a:t>
            </a:r>
            <a:r>
              <a:rPr lang="en-US" sz="2500" dirty="0">
                <a:latin typeface="Arial Narrow" pitchFamily="34" charset="0"/>
                <a:cs typeface="Times New Roman" pitchFamily="18" charset="0"/>
              </a:rPr>
              <a:t>(</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23: 42).  Jesus forgave all his sins and promised, </a:t>
            </a:r>
            <a:r>
              <a:rPr lang="en-US" sz="2500" dirty="0">
                <a:solidFill>
                  <a:srgbClr val="FF00FF"/>
                </a:solidFill>
                <a:latin typeface="Arial Narrow" pitchFamily="34" charset="0"/>
                <a:cs typeface="Times New Roman" pitchFamily="18" charset="0"/>
              </a:rPr>
              <a:t>“Today you shall be in  paradise with me”.</a:t>
            </a:r>
          </a:p>
        </p:txBody>
      </p:sp>
      <p:pic>
        <p:nvPicPr>
          <p:cNvPr id="3" name="Picture 2" descr="C:\Users\user\Desktop\Bitmap in Lesson 9.cdr.jpg"/>
          <p:cNvPicPr>
            <a:picLocks noChangeAspect="1" noChangeArrowheads="1"/>
          </p:cNvPicPr>
          <p:nvPr/>
        </p:nvPicPr>
        <p:blipFill>
          <a:blip r:embed="rId2" cstate="print"/>
          <a:srcRect/>
          <a:stretch>
            <a:fillRect/>
          </a:stretch>
        </p:blipFill>
        <p:spPr bwMode="auto">
          <a:xfrm>
            <a:off x="863290" y="2133601"/>
            <a:ext cx="7518710" cy="47244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1295400"/>
            <a:ext cx="87630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We can offer the sacrifice only with a mind of reconciliation, having forgiven everyone.  Sacrifices offered without forgiveness, keeping hatred in mind, will not be acceptable before God.  Before the supreme sacrifice on Calvary Jesus forgave his enemies when he was lying on the cross.  Jesus says in the Sermon on the Mount, </a:t>
            </a:r>
            <a:r>
              <a:rPr lang="en-US" sz="2500" dirty="0">
                <a:solidFill>
                  <a:srgbClr val="00B0F0"/>
                </a:solidFill>
                <a:latin typeface="Arial Narrow" pitchFamily="34" charset="0"/>
                <a:cs typeface="Times New Roman" pitchFamily="18" charset="0"/>
              </a:rPr>
              <a:t>“When you offer the gift at the altar, if you remember that your brother or sister has something against you, leave the gift there before the altar and go; first be reconciled to your brother or sister, and then come and offer the gift” </a:t>
            </a:r>
            <a:r>
              <a:rPr lang="en-US" sz="2500" dirty="0">
                <a:latin typeface="Arial Narrow" pitchFamily="34" charset="0"/>
                <a:cs typeface="Times New Roman" pitchFamily="18" charset="0"/>
              </a:rPr>
              <a:t>(Mt. 5: 23- 24). </a:t>
            </a:r>
          </a:p>
        </p:txBody>
      </p:sp>
      <p:sp>
        <p:nvSpPr>
          <p:cNvPr id="3" name="TextBox 2"/>
          <p:cNvSpPr txBox="1"/>
          <p:nvPr/>
        </p:nvSpPr>
        <p:spPr>
          <a:xfrm>
            <a:off x="0" y="512058"/>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SACRIFICE AND FORGIVENESS</a:t>
            </a:r>
            <a:endParaRPr lang="en-US" sz="3500" b="1" dirty="0">
              <a:latin typeface="Cooper Std Black" pitchFamily="18" charset="0"/>
              <a:cs typeface="Times New Roman" pitchFamily="18" charset="0"/>
            </a:endParaRPr>
          </a:p>
        </p:txBody>
      </p:sp>
      <p:pic>
        <p:nvPicPr>
          <p:cNvPr id="4098" name="Picture 2" descr="C:\Users\user\Desktop\Handshake.jpg"/>
          <p:cNvPicPr>
            <a:picLocks noChangeAspect="1" noChangeArrowheads="1"/>
          </p:cNvPicPr>
          <p:nvPr/>
        </p:nvPicPr>
        <p:blipFill>
          <a:blip r:embed="rId2" cstate="print"/>
          <a:srcRect/>
          <a:stretch>
            <a:fillRect/>
          </a:stretch>
        </p:blipFill>
        <p:spPr bwMode="auto">
          <a:xfrm>
            <a:off x="914400" y="4495800"/>
            <a:ext cx="3581400" cy="2373719"/>
          </a:xfrm>
          <a:prstGeom prst="rect">
            <a:avLst/>
          </a:prstGeom>
          <a:noFill/>
        </p:spPr>
      </p:pic>
      <p:pic>
        <p:nvPicPr>
          <p:cNvPr id="1026" name="Picture 2" descr="C:\Users\user\Desktop\holy.gif"/>
          <p:cNvPicPr>
            <a:picLocks noChangeAspect="1" noChangeArrowheads="1"/>
          </p:cNvPicPr>
          <p:nvPr/>
        </p:nvPicPr>
        <p:blipFill>
          <a:blip r:embed="rId3" cstate="print"/>
          <a:srcRect/>
          <a:stretch>
            <a:fillRect/>
          </a:stretch>
        </p:blipFill>
        <p:spPr bwMode="auto">
          <a:xfrm>
            <a:off x="5410200" y="4509690"/>
            <a:ext cx="2819400" cy="234831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 y="76200"/>
            <a:ext cx="8763000" cy="6647974"/>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The first hymn in our Holy Mass reminds us of the need for reconciliation.  We sing...</a:t>
            </a:r>
            <a:endParaRPr lang="en-US" sz="2500" dirty="0">
              <a:solidFill>
                <a:srgbClr val="FF00FF"/>
              </a:solidFill>
              <a:latin typeface="Arial Narrow" pitchFamily="34" charset="0"/>
              <a:cs typeface="Times New Roman" pitchFamily="18" charset="0"/>
            </a:endParaRPr>
          </a:p>
          <a:p>
            <a:pPr algn="just"/>
            <a:r>
              <a:rPr lang="en-US" sz="2500" dirty="0">
                <a:solidFill>
                  <a:srgbClr val="FF00FF"/>
                </a:solidFill>
                <a:latin typeface="Arial Narrow" pitchFamily="34" charset="0"/>
                <a:cs typeface="Times New Roman" pitchFamily="18" charset="0"/>
              </a:rPr>
              <a:t> 'Let us all be reconciled </a:t>
            </a:r>
          </a:p>
          <a:p>
            <a:pPr algn="just"/>
            <a:r>
              <a:rPr lang="en-US" sz="2500" dirty="0">
                <a:solidFill>
                  <a:srgbClr val="FF00FF"/>
                </a:solidFill>
                <a:latin typeface="Arial Narrow" pitchFamily="34" charset="0"/>
                <a:cs typeface="Times New Roman" pitchFamily="18" charset="0"/>
              </a:rPr>
              <a:t>And prepare a new altar </a:t>
            </a:r>
          </a:p>
          <a:p>
            <a:pPr algn="just"/>
            <a:r>
              <a:rPr lang="en-US" sz="2500" dirty="0">
                <a:solidFill>
                  <a:srgbClr val="FF00FF"/>
                </a:solidFill>
                <a:latin typeface="Arial Narrow" pitchFamily="34" charset="0"/>
                <a:cs typeface="Times New Roman" pitchFamily="18" charset="0"/>
              </a:rPr>
              <a:t>With the love of Lord Jesus</a:t>
            </a:r>
          </a:p>
          <a:p>
            <a:pPr algn="just"/>
            <a:r>
              <a:rPr lang="en-US" sz="2500" dirty="0">
                <a:solidFill>
                  <a:srgbClr val="FF00FF"/>
                </a:solidFill>
                <a:latin typeface="Arial Narrow" pitchFamily="34" charset="0"/>
                <a:cs typeface="Times New Roman" pitchFamily="18" charset="0"/>
              </a:rPr>
              <a:t>Let us offer this sacrifice.</a:t>
            </a:r>
          </a:p>
          <a:p>
            <a:pPr algn="just"/>
            <a:r>
              <a:rPr lang="en-US" sz="2300" dirty="0">
                <a:latin typeface="Arial Narrow" pitchFamily="34" charset="0"/>
                <a:cs typeface="Times New Roman" pitchFamily="18" charset="0"/>
              </a:rPr>
              <a:t>	In this hymn, we are declaring that we have no enmity to any one and that we stand there with a reconciled mind, having forgiven everyone.  At this moment if we have ill will towards any one, we must forgive it there itself in our heart and thus become worthy to offer the sacrifice.  </a:t>
            </a:r>
            <a:r>
              <a:rPr lang="en-US" sz="2300" dirty="0">
                <a:solidFill>
                  <a:srgbClr val="00B0F0"/>
                </a:solidFill>
                <a:latin typeface="Arial Narrow" pitchFamily="34" charset="0"/>
                <a:cs typeface="Times New Roman" pitchFamily="18" charset="0"/>
              </a:rPr>
              <a:t>The rite of reconciliation and the offering of peace to each other, serve as reminder to us that we must forgive one another.</a:t>
            </a:r>
            <a:r>
              <a:rPr lang="en-US" sz="2300" dirty="0">
                <a:latin typeface="Arial Narrow" pitchFamily="34" charset="0"/>
                <a:cs typeface="Times New Roman" pitchFamily="18" charset="0"/>
              </a:rPr>
              <a:t>  By offering peace to one another we imply that we have no hatred to any one.  During the </a:t>
            </a:r>
            <a:r>
              <a:rPr lang="en-US" sz="2300" dirty="0" err="1">
                <a:solidFill>
                  <a:srgbClr val="FF00FF"/>
                </a:solidFill>
                <a:latin typeface="Arial Narrow" pitchFamily="34" charset="0"/>
                <a:cs typeface="Times New Roman" pitchFamily="18" charset="0"/>
              </a:rPr>
              <a:t>Karosusa</a:t>
            </a:r>
            <a:r>
              <a:rPr lang="en-US" sz="2300" dirty="0">
                <a:latin typeface="Arial Narrow" pitchFamily="34" charset="0"/>
                <a:cs typeface="Times New Roman" pitchFamily="18" charset="0"/>
              </a:rPr>
              <a:t> prayer we ask God for the grace to offer the sacrifice with a clear conscience, giving up quarrels and differences, and freeing the soul from hatred and enmity.</a:t>
            </a:r>
          </a:p>
          <a:p>
            <a:pPr algn="just"/>
            <a:r>
              <a:rPr lang="en-US" sz="2300" dirty="0">
                <a:latin typeface="Arial Narrow" pitchFamily="34" charset="0"/>
                <a:cs typeface="Times New Roman" pitchFamily="18" charset="0"/>
              </a:rPr>
              <a:t>	St. Paul advises us, </a:t>
            </a:r>
            <a:r>
              <a:rPr lang="en-US" sz="2300" dirty="0">
                <a:solidFill>
                  <a:srgbClr val="00B0F0"/>
                </a:solidFill>
                <a:latin typeface="Arial Narrow" pitchFamily="34" charset="0"/>
                <a:cs typeface="Times New Roman" pitchFamily="18" charset="0"/>
              </a:rPr>
              <a:t>“Just as the Lord has forgiven you, so you also forgive one another</a:t>
            </a:r>
            <a:r>
              <a:rPr lang="en-US" sz="2300" dirty="0">
                <a:latin typeface="Arial Narrow" pitchFamily="34" charset="0"/>
                <a:cs typeface="Times New Roman" pitchFamily="18" charset="0"/>
              </a:rPr>
              <a:t> (Col. 3: 14).  Following the teachings and examples of Jesus, let us also practice forgiveness.</a:t>
            </a:r>
          </a:p>
        </p:txBody>
      </p:sp>
      <p:pic>
        <p:nvPicPr>
          <p:cNvPr id="3" name="Picture 2" descr="E:\qurbana video\image\Bitmap in Lesson4.cdr.jpg"/>
          <p:cNvPicPr>
            <a:picLocks noChangeAspect="1" noChangeArrowheads="1"/>
          </p:cNvPicPr>
          <p:nvPr/>
        </p:nvPicPr>
        <p:blipFill>
          <a:blip r:embed="rId2" cstate="print"/>
          <a:srcRect/>
          <a:stretch>
            <a:fillRect/>
          </a:stretch>
        </p:blipFill>
        <p:spPr bwMode="auto">
          <a:xfrm>
            <a:off x="3733800" y="609600"/>
            <a:ext cx="1635125" cy="1776412"/>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2800" dirty="0">
                <a:solidFill>
                  <a:schemeClr val="tx1"/>
                </a:solidFill>
                <a:latin typeface="Arial Narrow" pitchFamily="34" charset="0"/>
                <a:cs typeface="Times New Roman" pitchFamily="18" charset="0"/>
              </a:rPr>
              <a:t>O! Jesus, who prayed on the cross for those </a:t>
            </a:r>
          </a:p>
          <a:p>
            <a:pPr algn="ctr">
              <a:buNone/>
            </a:pPr>
            <a:r>
              <a:rPr lang="en-US" sz="2800" dirty="0">
                <a:solidFill>
                  <a:schemeClr val="tx1"/>
                </a:solidFill>
                <a:latin typeface="Arial Narrow" pitchFamily="34" charset="0"/>
                <a:cs typeface="Times New Roman" pitchFamily="18" charset="0"/>
              </a:rPr>
              <a:t>who crucified you, help us</a:t>
            </a:r>
          </a:p>
          <a:p>
            <a:pPr algn="ctr">
              <a:buNone/>
            </a:pPr>
            <a:r>
              <a:rPr lang="en-US" sz="2800" dirty="0">
                <a:solidFill>
                  <a:schemeClr val="tx1"/>
                </a:solidFill>
                <a:latin typeface="Arial Narrow" pitchFamily="34" charset="0"/>
                <a:cs typeface="Times New Roman" pitchFamily="18" charset="0"/>
              </a:rPr>
              <a:t>to overcome evil by goodness.</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Mathew 18:21-35</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"If you forgive others their trespasses, your heavenly</a:t>
            </a:r>
          </a:p>
          <a:p>
            <a:pPr algn="ctr">
              <a:buNone/>
            </a:pPr>
            <a:r>
              <a:rPr lang="en-US" sz="3000" dirty="0">
                <a:solidFill>
                  <a:schemeClr val="tx1"/>
                </a:solidFill>
                <a:latin typeface="Arial Narrow" pitchFamily="34" charset="0"/>
                <a:cs typeface="Times New Roman" pitchFamily="18" charset="0"/>
              </a:rPr>
              <a:t>Father will also forgive you" (Mt.6:14).</a:t>
            </a: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31242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Write about an incident where you received </a:t>
            </a:r>
          </a:p>
          <a:p>
            <a:pPr algn="ctr">
              <a:buNone/>
            </a:pPr>
            <a:r>
              <a:rPr lang="en-US" sz="3000" dirty="0">
                <a:solidFill>
                  <a:schemeClr val="tx1"/>
                </a:solidFill>
                <a:latin typeface="Arial Narrow" pitchFamily="34" charset="0"/>
                <a:cs typeface="Times New Roman" pitchFamily="18" charset="0"/>
              </a:rPr>
              <a:t>happiness by forgiving someone.</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forgive those who offend me</a:t>
            </a:r>
          </a:p>
          <a:p>
            <a:pPr marL="0" indent="0" algn="ctr">
              <a:buNone/>
            </a:pPr>
            <a:r>
              <a:rPr lang="en-US" sz="3000" dirty="0">
                <a:solidFill>
                  <a:schemeClr val="tx1"/>
                </a:solidFill>
                <a:latin typeface="Arial Narrow" pitchFamily="34" charset="0"/>
                <a:cs typeface="Times New Roman" pitchFamily="18" charset="0"/>
              </a:rPr>
              <a:t>instead of taking revenge.</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382000" cy="1447800"/>
          </a:xfrm>
        </p:spPr>
        <p:txBody>
          <a:bodyPr>
            <a:noAutofit/>
          </a:bodyPr>
          <a:lstStyle/>
          <a:p>
            <a:pPr marL="347663" indent="-347663" algn="just">
              <a:buNone/>
            </a:pPr>
            <a:r>
              <a:rPr lang="en-US" sz="2500" dirty="0">
                <a:solidFill>
                  <a:schemeClr val="tx1"/>
                </a:solidFill>
                <a:latin typeface="Arial Narrow" pitchFamily="34" charset="0"/>
                <a:cs typeface="Times New Roman" pitchFamily="18" charset="0"/>
              </a:rPr>
              <a:t>1. How did Jesus give the model for the loving of  enemies?</a:t>
            </a:r>
          </a:p>
          <a:p>
            <a:pPr marL="347663" indent="-347663" algn="just">
              <a:buNone/>
            </a:pPr>
            <a:r>
              <a:rPr lang="en-US" sz="2500" dirty="0">
                <a:solidFill>
                  <a:schemeClr val="tx1"/>
                </a:solidFill>
                <a:latin typeface="Arial Narrow" pitchFamily="34" charset="0"/>
                <a:cs typeface="Times New Roman" pitchFamily="18" charset="0"/>
              </a:rPr>
              <a:t>2. What was the answer Jesus gave to Peter when asked how many times one should forgive others?</a:t>
            </a:r>
          </a:p>
          <a:p>
            <a:pPr marL="347663" indent="-347663" algn="just">
              <a:buNone/>
            </a:pPr>
            <a:r>
              <a:rPr lang="en-US" sz="2500" dirty="0">
                <a:solidFill>
                  <a:schemeClr val="tx1"/>
                </a:solidFill>
                <a:latin typeface="Arial Narrow" pitchFamily="34" charset="0"/>
                <a:cs typeface="Times New Roman" pitchFamily="18" charset="0"/>
              </a:rPr>
              <a:t>3. What is the message the parable of the unforgiving servant gives us?</a:t>
            </a:r>
          </a:p>
          <a:p>
            <a:pPr marL="347663" indent="-347663" algn="just">
              <a:buNone/>
            </a:pPr>
            <a:r>
              <a:rPr lang="en-US" sz="2500" dirty="0">
                <a:solidFill>
                  <a:schemeClr val="tx1"/>
                </a:solidFill>
                <a:latin typeface="Arial Narrow" pitchFamily="34" charset="0"/>
                <a:cs typeface="Times New Roman" pitchFamily="18" charset="0"/>
              </a:rPr>
              <a:t>4. What is Jesus’ teaching about the right disposition before the offering of the sacrifice?</a:t>
            </a:r>
          </a:p>
          <a:p>
            <a:pPr marL="347663" indent="-347663" algn="just">
              <a:buNone/>
            </a:pPr>
            <a:r>
              <a:rPr lang="en-US" sz="2500" dirty="0">
                <a:solidFill>
                  <a:schemeClr val="tx1"/>
                </a:solidFill>
                <a:latin typeface="Arial Narrow" pitchFamily="34" charset="0"/>
                <a:cs typeface="Times New Roman" pitchFamily="18" charset="0"/>
              </a:rPr>
              <a:t>5. Which hymn in the Holy </a:t>
            </a:r>
            <a:r>
              <a:rPr lang="en-US" sz="2500" dirty="0" err="1">
                <a:solidFill>
                  <a:schemeClr val="tx1"/>
                </a:solidFill>
                <a:latin typeface="Arial Narrow" pitchFamily="34" charset="0"/>
                <a:cs typeface="Times New Roman" pitchFamily="18" charset="0"/>
              </a:rPr>
              <a:t>Qurbana</a:t>
            </a:r>
            <a:r>
              <a:rPr lang="en-US" sz="2500" dirty="0">
                <a:solidFill>
                  <a:schemeClr val="tx1"/>
                </a:solidFill>
                <a:latin typeface="Arial Narrow" pitchFamily="34" charset="0"/>
                <a:cs typeface="Times New Roman" pitchFamily="18" charset="0"/>
              </a:rPr>
              <a:t> commemorates the act of reconciliation?</a:t>
            </a: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3793"/>
            <a:ext cx="91440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9</a:t>
            </a:r>
          </a:p>
          <a:p>
            <a:pPr algn="ctr"/>
            <a:r>
              <a:rPr lang="en-US" sz="3500" b="1" u="sng" dirty="0">
                <a:solidFill>
                  <a:srgbClr val="FF0000"/>
                </a:solidFill>
                <a:latin typeface="Cooper Std Black" pitchFamily="18" charset="0"/>
                <a:cs typeface="Times New Roman" pitchFamily="18" charset="0"/>
              </a:rPr>
              <a:t>JESUS WHO TAUGHT US FORGIVENESS</a:t>
            </a:r>
            <a:endParaRPr lang="en-US" sz="3500" b="1" u="sng" dirty="0">
              <a:latin typeface="Cooper Std Black" pitchFamily="18" charset="0"/>
              <a:cs typeface="Times New Roman" pitchFamily="18" charset="0"/>
            </a:endParaRPr>
          </a:p>
        </p:txBody>
      </p:sp>
      <p:pic>
        <p:nvPicPr>
          <p:cNvPr id="4" name="Picture 2" descr="C:\Users\user\Desktop\Jesus Mocked by the Soldiers.jpg"/>
          <p:cNvPicPr>
            <a:picLocks noChangeAspect="1" noChangeArrowheads="1"/>
          </p:cNvPicPr>
          <p:nvPr/>
        </p:nvPicPr>
        <p:blipFill>
          <a:blip r:embed="rId2" cstate="print"/>
          <a:srcRect/>
          <a:stretch>
            <a:fillRect/>
          </a:stretch>
        </p:blipFill>
        <p:spPr bwMode="auto">
          <a:xfrm>
            <a:off x="1828800" y="2514600"/>
            <a:ext cx="5464629" cy="4343400"/>
          </a:xfrm>
          <a:prstGeom prst="rect">
            <a:avLst/>
          </a:prstGeom>
          <a:noFill/>
        </p:spPr>
      </p:pic>
    </p:spTree>
    <p:extLst>
      <p:ext uri="{BB962C8B-B14F-4D97-AF65-F5344CB8AC3E}">
        <p14:creationId xmlns:p14="http://schemas.microsoft.com/office/powerpoint/2010/main" xmlns=""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262622"/>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showed us a good example even during the great agony on the cross.  Jesus interceded with his Father for those who tortured him so cruelly. Lying on the cross he prayed, “Father forgive them, they do not know what they do” (</a:t>
            </a:r>
            <a:r>
              <a:rPr lang="en-US" sz="2500" dirty="0" err="1">
                <a:latin typeface="Arial Narrow" pitchFamily="34" charset="0"/>
                <a:cs typeface="Times New Roman" pitchFamily="18" charset="0"/>
              </a:rPr>
              <a:t>Lk</a:t>
            </a:r>
            <a:r>
              <a:rPr lang="en-US" sz="2500" dirty="0">
                <a:latin typeface="Arial Narrow" pitchFamily="34" charset="0"/>
                <a:cs typeface="Times New Roman" pitchFamily="18" charset="0"/>
              </a:rPr>
              <a:t>. 23: 34).  </a:t>
            </a:r>
            <a:r>
              <a:rPr lang="en-US" sz="2500" dirty="0">
                <a:solidFill>
                  <a:srgbClr val="00B0F0"/>
                </a:solidFill>
                <a:latin typeface="Arial Narrow" pitchFamily="34" charset="0"/>
                <a:cs typeface="Times New Roman" pitchFamily="18" charset="0"/>
              </a:rPr>
              <a:t>By forgiving and praying for those who hurt him by whip lashes, crown of thorns, ridicules and crucifixion, Jesus sets before us the great example of practicing his teaching, 'love your enemies'. </a:t>
            </a:r>
          </a:p>
        </p:txBody>
      </p:sp>
      <p:pic>
        <p:nvPicPr>
          <p:cNvPr id="1026" name="Picture 2" descr="C:\Users\user\Desktop\Bitmap in Lesson 9.cdr.jpg"/>
          <p:cNvPicPr>
            <a:picLocks noChangeAspect="1" noChangeArrowheads="1"/>
          </p:cNvPicPr>
          <p:nvPr/>
        </p:nvPicPr>
        <p:blipFill>
          <a:blip r:embed="rId2" cstate="print"/>
          <a:srcRect/>
          <a:stretch>
            <a:fillRect/>
          </a:stretch>
        </p:blipFill>
        <p:spPr bwMode="auto">
          <a:xfrm>
            <a:off x="1447800" y="2979683"/>
            <a:ext cx="6172200" cy="3878317"/>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user\Desktop\02-sermon-on-the-mount-1800.jpg"/>
          <p:cNvPicPr>
            <a:picLocks noChangeAspect="1" noChangeArrowheads="1"/>
          </p:cNvPicPr>
          <p:nvPr/>
        </p:nvPicPr>
        <p:blipFill>
          <a:blip r:embed="rId2" cstate="print"/>
          <a:srcRect t="7627" b="16102"/>
          <a:stretch>
            <a:fillRect/>
          </a:stretch>
        </p:blipFill>
        <p:spPr bwMode="auto">
          <a:xfrm>
            <a:off x="0" y="762000"/>
            <a:ext cx="4495800" cy="2286000"/>
          </a:xfrm>
          <a:prstGeom prst="rect">
            <a:avLst/>
          </a:prstGeom>
          <a:noFill/>
        </p:spPr>
      </p:pic>
      <p:sp>
        <p:nvSpPr>
          <p:cNvPr id="7" name="TextBox 6"/>
          <p:cNvSpPr txBox="1"/>
          <p:nvPr/>
        </p:nvSpPr>
        <p:spPr>
          <a:xfrm>
            <a:off x="228600" y="3074581"/>
            <a:ext cx="8610600" cy="355481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Till the time of Jesus the law was, “an eye for an eye”, “a tooth for a tooth”.  But Jesus rectified this law.  Jesus taught,   </a:t>
            </a:r>
            <a:r>
              <a:rPr lang="en-US" sz="2500" dirty="0">
                <a:solidFill>
                  <a:srgbClr val="00B0F0"/>
                </a:solidFill>
                <a:latin typeface="Arial Narrow" pitchFamily="34" charset="0"/>
                <a:cs typeface="Times New Roman" pitchFamily="18" charset="0"/>
              </a:rPr>
              <a:t>“If any one strikes your right cheek, turn  the  other  also,  and  if  anyone  forces  you  to  go  one  mile,  go  also  the second mile” </a:t>
            </a:r>
            <a:r>
              <a:rPr lang="en-US" sz="2500" dirty="0">
                <a:latin typeface="Arial Narrow" pitchFamily="34" charset="0"/>
                <a:cs typeface="Times New Roman" pitchFamily="18" charset="0"/>
              </a:rPr>
              <a:t>(Mt. 5: 39- 41).  Jesus taught, “Love your enemies and pray for those who torment you”.  He assured us that by following this teaching we shall become children of the heavenly father who let the sun rise over the good and the bad people and who makes the rain fall on the righteous and on the unrighteous.</a:t>
            </a:r>
          </a:p>
        </p:txBody>
      </p:sp>
      <p:sp>
        <p:nvSpPr>
          <p:cNvPr id="3" name="TextBox 2"/>
          <p:cNvSpPr txBox="1"/>
          <p:nvPr/>
        </p:nvSpPr>
        <p:spPr>
          <a:xfrm>
            <a:off x="0" y="2286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NEW TEACHING</a:t>
            </a:r>
            <a:endParaRPr lang="en-US" sz="3500" b="1" dirty="0">
              <a:latin typeface="Cooper Std Black" pitchFamily="18" charset="0"/>
              <a:cs typeface="Times New Roman" pitchFamily="18" charset="0"/>
            </a:endParaRPr>
          </a:p>
        </p:txBody>
      </p:sp>
      <p:pic>
        <p:nvPicPr>
          <p:cNvPr id="1027" name="Picture 3" descr="C:\Users\user\Desktop\The-Rising-Sun-and-Sleeping-Sea-the-Sky-and-Surface-Have-Both-Been-Painted-Golden-What-a-Scene-HD-Natural-Scenery-Wallpaper.jpg"/>
          <p:cNvPicPr>
            <a:picLocks noChangeAspect="1" noChangeArrowheads="1"/>
          </p:cNvPicPr>
          <p:nvPr/>
        </p:nvPicPr>
        <p:blipFill>
          <a:blip r:embed="rId3" cstate="print"/>
          <a:srcRect l="18750" r="12500"/>
          <a:stretch>
            <a:fillRect/>
          </a:stretch>
        </p:blipFill>
        <p:spPr bwMode="auto">
          <a:xfrm>
            <a:off x="4495800" y="762000"/>
            <a:ext cx="2514600" cy="2286000"/>
          </a:xfrm>
          <a:prstGeom prst="rect">
            <a:avLst/>
          </a:prstGeom>
          <a:noFill/>
        </p:spPr>
      </p:pic>
      <p:pic>
        <p:nvPicPr>
          <p:cNvPr id="1028" name="Picture 4" descr="C:\Users\user\Desktop\Haiku-Rain.jpg"/>
          <p:cNvPicPr>
            <a:picLocks noChangeAspect="1" noChangeArrowheads="1"/>
          </p:cNvPicPr>
          <p:nvPr/>
        </p:nvPicPr>
        <p:blipFill>
          <a:blip r:embed="rId4" cstate="print"/>
          <a:srcRect l="37778"/>
          <a:stretch>
            <a:fillRect/>
          </a:stretch>
        </p:blipFill>
        <p:spPr bwMode="auto">
          <a:xfrm>
            <a:off x="7010400" y="762000"/>
            <a:ext cx="2133600" cy="2285999"/>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3705523"/>
            <a:ext cx="8610600" cy="2923877"/>
          </a:xfrm>
          <a:prstGeom prst="rect">
            <a:avLst/>
          </a:prstGeom>
          <a:noFill/>
        </p:spPr>
        <p:txBody>
          <a:bodyPr wrap="square" rtlCol="0">
            <a:spAutoFit/>
          </a:bodyPr>
          <a:lstStyle/>
          <a:p>
            <a:pPr algn="just"/>
            <a:r>
              <a:rPr lang="en-US" sz="2300" dirty="0">
                <a:latin typeface="Arial Narrow" pitchFamily="34" charset="0"/>
                <a:cs typeface="Times New Roman" pitchFamily="18" charset="0"/>
              </a:rPr>
              <a:t>	Jesus asks: </a:t>
            </a:r>
            <a:r>
              <a:rPr lang="en-US" sz="2300" dirty="0">
                <a:solidFill>
                  <a:srgbClr val="FF00FF"/>
                </a:solidFill>
                <a:latin typeface="Arial Narrow" pitchFamily="34" charset="0"/>
                <a:cs typeface="Times New Roman" pitchFamily="18" charset="0"/>
              </a:rPr>
              <a:t>“For if you love those who love you what reward have you?  Do not even tax collectors do that?  And if you greet only your brothers and your sisters, what more are you doing than others?  Do not even Gentiles do the same?” </a:t>
            </a:r>
            <a:r>
              <a:rPr lang="en-US" sz="2300" dirty="0">
                <a:latin typeface="Arial Narrow" pitchFamily="34" charset="0"/>
                <a:cs typeface="Times New Roman" pitchFamily="18" charset="0"/>
              </a:rPr>
              <a:t>(Mt. 5: 46- 47).  Jesus hopes that his disciple would behave in a much better way than what is generally done.  He said: “For I tell you, unless your righteousness exceeds that of the scribes and Pharisees, you will never enter the kingdom of heaven” (Mt. 5: 20).  Perfection is what he wants of us, for he says, “Be perfect as your heavenly father is perfect” (Mt. 5: 48). </a:t>
            </a:r>
          </a:p>
        </p:txBody>
      </p:sp>
      <p:pic>
        <p:nvPicPr>
          <p:cNvPr id="3" name="Picture 2" descr="C:\Users\user\Desktop\02-sermon-on-the-mount-1800.jpg"/>
          <p:cNvPicPr>
            <a:picLocks noChangeAspect="1" noChangeArrowheads="1"/>
          </p:cNvPicPr>
          <p:nvPr/>
        </p:nvPicPr>
        <p:blipFill>
          <a:blip r:embed="rId2" cstate="print"/>
          <a:srcRect t="7627" b="16102"/>
          <a:stretch>
            <a:fillRect/>
          </a:stretch>
        </p:blipFill>
        <p:spPr bwMode="auto">
          <a:xfrm>
            <a:off x="1107439" y="-1"/>
            <a:ext cx="6893561" cy="3505201"/>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3844022"/>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taught us that we should not put limits to forgiveness.  Once, representing the disciples, Peter asked Jesus, “Master, how many times should we forgive? Seven times?”  Jesus replied, </a:t>
            </a:r>
            <a:r>
              <a:rPr lang="en-US" sz="2500" dirty="0">
                <a:solidFill>
                  <a:srgbClr val="00B0F0"/>
                </a:solidFill>
                <a:latin typeface="Arial Narrow" pitchFamily="34" charset="0"/>
                <a:cs typeface="Times New Roman" pitchFamily="18" charset="0"/>
              </a:rPr>
              <a:t>“Not seven, but seventy times seven”</a:t>
            </a:r>
            <a:r>
              <a:rPr lang="en-US" sz="2500" dirty="0">
                <a:latin typeface="Arial Narrow" pitchFamily="34" charset="0"/>
                <a:cs typeface="Times New Roman" pitchFamily="18" charset="0"/>
              </a:rPr>
              <a:t> (Mt. 18: 21- 22).  By this Jesus meant that our forgiveness should have no limits.  The teaching of Jesus is that even if a person approaches you several times a day for forgiveness, each time you must be prepared to forgive. </a:t>
            </a:r>
          </a:p>
        </p:txBody>
      </p:sp>
      <p:sp>
        <p:nvSpPr>
          <p:cNvPr id="3" name="TextBox 2"/>
          <p:cNvSpPr txBox="1"/>
          <p:nvPr/>
        </p:nvSpPr>
        <p:spPr>
          <a:xfrm>
            <a:off x="0" y="284202"/>
            <a:ext cx="9144000" cy="553998"/>
          </a:xfrm>
          <a:prstGeom prst="rect">
            <a:avLst/>
          </a:prstGeom>
          <a:noFill/>
        </p:spPr>
        <p:txBody>
          <a:bodyPr wrap="square" rtlCol="0">
            <a:spAutoFit/>
          </a:bodyPr>
          <a:lstStyle/>
          <a:p>
            <a:pPr algn="ctr"/>
            <a:r>
              <a:rPr lang="en-US" sz="3000" b="1" dirty="0">
                <a:solidFill>
                  <a:srgbClr val="FF0000"/>
                </a:solidFill>
                <a:latin typeface="Cooper Std Black" pitchFamily="18" charset="0"/>
                <a:cs typeface="Times New Roman" pitchFamily="18" charset="0"/>
              </a:rPr>
              <a:t>FORGIVENESS WITHOUT CONFINES</a:t>
            </a:r>
            <a:endParaRPr lang="en-US" sz="3000" b="1" dirty="0">
              <a:latin typeface="Cooper Std Black" pitchFamily="18" charset="0"/>
              <a:cs typeface="Times New Roman" pitchFamily="18" charset="0"/>
            </a:endParaRPr>
          </a:p>
        </p:txBody>
      </p:sp>
      <p:pic>
        <p:nvPicPr>
          <p:cNvPr id="2050" name="Picture 2" descr="C:\Users\user\Desktop\sermon_on_the_mount_3.jpg"/>
          <p:cNvPicPr>
            <a:picLocks noChangeAspect="1" noChangeArrowheads="1"/>
          </p:cNvPicPr>
          <p:nvPr/>
        </p:nvPicPr>
        <p:blipFill>
          <a:blip r:embed="rId2" cstate="print"/>
          <a:srcRect/>
          <a:stretch>
            <a:fillRect/>
          </a:stretch>
        </p:blipFill>
        <p:spPr bwMode="auto">
          <a:xfrm>
            <a:off x="2362200" y="838200"/>
            <a:ext cx="4374357" cy="2916238"/>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152400"/>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RELIEF FROM DEBTS</a:t>
            </a:r>
            <a:endParaRPr lang="en-US" sz="3500" b="1" dirty="0">
              <a:latin typeface="Cooper Std Black" pitchFamily="18" charset="0"/>
              <a:cs typeface="Times New Roman" pitchFamily="18" charset="0"/>
            </a:endParaRPr>
          </a:p>
        </p:txBody>
      </p:sp>
      <p:sp>
        <p:nvSpPr>
          <p:cNvPr id="6" name="TextBox 5"/>
          <p:cNvSpPr txBox="1"/>
          <p:nvPr/>
        </p:nvSpPr>
        <p:spPr>
          <a:xfrm>
            <a:off x="152400" y="959584"/>
            <a:ext cx="8763000" cy="163121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In the Lord's Prayer we request, 'Forgive us our debts, as we also have forgiven our debtors'.  For God to forgive our numerous sins, we should forgive the wrongs that others do to us.  Jesus has tried to make this truth clear by a beautiful parable described below.</a:t>
            </a:r>
            <a:endParaRPr lang="en-US" sz="2500" dirty="0">
              <a:solidFill>
                <a:srgbClr val="FF00FF"/>
              </a:solidFill>
              <a:latin typeface="Arial Narrow" pitchFamily="34" charset="0"/>
              <a:cs typeface="Times New Roman" pitchFamily="18" charset="0"/>
            </a:endParaRPr>
          </a:p>
        </p:txBody>
      </p:sp>
      <p:pic>
        <p:nvPicPr>
          <p:cNvPr id="3074" name="Picture 2" descr="C:\Users\user\Desktop\kenaikan-kristus1.jpg"/>
          <p:cNvPicPr>
            <a:picLocks noChangeAspect="1" noChangeArrowheads="1"/>
          </p:cNvPicPr>
          <p:nvPr/>
        </p:nvPicPr>
        <p:blipFill>
          <a:blip r:embed="rId2" cstate="print"/>
          <a:srcRect/>
          <a:stretch>
            <a:fillRect/>
          </a:stretch>
        </p:blipFill>
        <p:spPr bwMode="auto">
          <a:xfrm>
            <a:off x="1828800" y="2800350"/>
            <a:ext cx="5410200" cy="405765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28600" y="1366421"/>
            <a:ext cx="8610600" cy="5262979"/>
          </a:xfrm>
          <a:prstGeom prst="rect">
            <a:avLst/>
          </a:prstGeom>
          <a:noFill/>
        </p:spPr>
        <p:txBody>
          <a:bodyPr wrap="square" rtlCol="0">
            <a:spAutoFit/>
          </a:bodyPr>
          <a:lstStyle/>
          <a:p>
            <a:pPr algn="just"/>
            <a:r>
              <a:rPr lang="en-US" sz="2100" dirty="0">
                <a:latin typeface="Arial Narrow" pitchFamily="34" charset="0"/>
                <a:cs typeface="Times New Roman" pitchFamily="18" charset="0"/>
              </a:rPr>
              <a:t>	A king had a servant who owed him ten thousand talents.  When he was unable to repay the debt in due time, the king ordered all his property to be sold to raise the money for the payment.  But that servant fell on his knees before the  king and begged, </a:t>
            </a:r>
            <a:r>
              <a:rPr lang="en-US" sz="2100" dirty="0">
                <a:solidFill>
                  <a:srgbClr val="00B0F0"/>
                </a:solidFill>
                <a:latin typeface="Arial Narrow" pitchFamily="34" charset="0"/>
                <a:cs typeface="Times New Roman" pitchFamily="18" charset="0"/>
              </a:rPr>
              <a:t>“Lord, forgive me.  I shall pay all my debts.” </a:t>
            </a:r>
            <a:r>
              <a:rPr lang="en-US" sz="2100" dirty="0">
                <a:latin typeface="Arial Narrow" pitchFamily="34" charset="0"/>
                <a:cs typeface="Times New Roman" pitchFamily="18" charset="0"/>
              </a:rPr>
              <a:t>The king feeling pity for him wrote off all his debt.  But the same servant, as he came out, saw a fellow servant who owed him a hundred </a:t>
            </a:r>
            <a:r>
              <a:rPr lang="en-US" sz="2100" dirty="0" err="1">
                <a:latin typeface="Arial Narrow" pitchFamily="34" charset="0"/>
                <a:cs typeface="Times New Roman" pitchFamily="18" charset="0"/>
              </a:rPr>
              <a:t>denarii</a:t>
            </a:r>
            <a:r>
              <a:rPr lang="en-US" sz="2100" dirty="0">
                <a:latin typeface="Arial Narrow" pitchFamily="34" charset="0"/>
                <a:cs typeface="Times New Roman" pitchFamily="18" charset="0"/>
              </a:rPr>
              <a:t>, (100 </a:t>
            </a:r>
            <a:r>
              <a:rPr lang="en-US" sz="2100" dirty="0" err="1">
                <a:latin typeface="Arial Narrow" pitchFamily="34" charset="0"/>
                <a:cs typeface="Times New Roman" pitchFamily="18" charset="0"/>
              </a:rPr>
              <a:t>denarii</a:t>
            </a:r>
            <a:r>
              <a:rPr lang="en-US" sz="2100" dirty="0">
                <a:latin typeface="Arial Narrow" pitchFamily="34" charset="0"/>
                <a:cs typeface="Times New Roman" pitchFamily="18" charset="0"/>
              </a:rPr>
              <a:t> is much less in value than even 1 talent) and seizing him by the throat, he said, “Pay what you owe me.” This servant pleaded with him saying, </a:t>
            </a:r>
            <a:r>
              <a:rPr lang="en-US" sz="2100" dirty="0">
                <a:solidFill>
                  <a:srgbClr val="00B0F0"/>
                </a:solidFill>
                <a:latin typeface="Arial Narrow" pitchFamily="34" charset="0"/>
                <a:cs typeface="Times New Roman" pitchFamily="18" charset="0"/>
              </a:rPr>
              <a:t>“Have patience with me, and I will pay you”. </a:t>
            </a:r>
            <a:r>
              <a:rPr lang="en-US" sz="2100" dirty="0">
                <a:latin typeface="Arial Narrow" pitchFamily="34" charset="0"/>
                <a:cs typeface="Times New Roman" pitchFamily="18" charset="0"/>
              </a:rPr>
              <a:t>But he refused.  Then he threw him into the prison until he would pay the debt. </a:t>
            </a:r>
          </a:p>
          <a:p>
            <a:pPr algn="just"/>
            <a:endParaRPr lang="en-US" sz="2100" dirty="0">
              <a:latin typeface="Arial Narrow" pitchFamily="34" charset="0"/>
              <a:cs typeface="Times New Roman" pitchFamily="18" charset="0"/>
            </a:endParaRPr>
          </a:p>
          <a:p>
            <a:pPr algn="just"/>
            <a:r>
              <a:rPr lang="en-US" sz="2100" dirty="0">
                <a:latin typeface="Arial Narrow" pitchFamily="34" charset="0"/>
                <a:cs typeface="Times New Roman" pitchFamily="18" charset="0"/>
              </a:rPr>
              <a:t>	The king, who came to know of this from other servants, summoned him and said to him, “You wicked slave! I forgave you all that debt because you pleaded with me.  Should you not have had mercy on your fellow slave?” And in anger his lord handed him to be tortured till he paid his debt.” After narrating this parable Jesus tells us, </a:t>
            </a:r>
            <a:r>
              <a:rPr lang="en-US" sz="2100" dirty="0">
                <a:solidFill>
                  <a:srgbClr val="FF00FF"/>
                </a:solidFill>
                <a:latin typeface="Arial Narrow" pitchFamily="34" charset="0"/>
                <a:cs typeface="Times New Roman" pitchFamily="18" charset="0"/>
              </a:rPr>
              <a:t>“So my heavenly Father will also do to every one of you, if you do not forgive your brother or sister from your heart” </a:t>
            </a:r>
            <a:r>
              <a:rPr lang="en-US" sz="2100" dirty="0">
                <a:latin typeface="Arial Narrow" pitchFamily="34" charset="0"/>
                <a:cs typeface="Times New Roman" pitchFamily="18" charset="0"/>
              </a:rPr>
              <a:t>(Mt. 18: 35).</a:t>
            </a:r>
          </a:p>
        </p:txBody>
      </p:sp>
      <p:pic>
        <p:nvPicPr>
          <p:cNvPr id="3" name="Picture 3" descr="C:\Users\user\Desktop\mt18_21_35.gif"/>
          <p:cNvPicPr>
            <a:picLocks noChangeAspect="1" noChangeArrowheads="1"/>
          </p:cNvPicPr>
          <p:nvPr/>
        </p:nvPicPr>
        <p:blipFill>
          <a:blip r:embed="rId2" cstate="print"/>
          <a:srcRect/>
          <a:stretch>
            <a:fillRect/>
          </a:stretch>
        </p:blipFill>
        <p:spPr bwMode="auto">
          <a:xfrm>
            <a:off x="3877607" y="231775"/>
            <a:ext cx="1303993" cy="1216025"/>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90600"/>
            <a:ext cx="8305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taught us to forgive, not just through his words, but through his example as well.  He treated with tolerance those scribes and Pharisees who were forever accusing him and judging him.  He mercifully forgave the sins of all who came to him or were brought to him.  He addressed Judas, who came to betray him by a kiss, as </a:t>
            </a:r>
            <a:r>
              <a:rPr lang="en-US" sz="2500" dirty="0">
                <a:solidFill>
                  <a:srgbClr val="00B0F0"/>
                </a:solidFill>
                <a:latin typeface="Arial Narrow" pitchFamily="34" charset="0"/>
                <a:cs typeface="Times New Roman" pitchFamily="18" charset="0"/>
              </a:rPr>
              <a:t>'friend'.  </a:t>
            </a:r>
            <a:r>
              <a:rPr lang="en-US" sz="2500" dirty="0">
                <a:latin typeface="Arial Narrow" pitchFamily="34" charset="0"/>
                <a:cs typeface="Times New Roman" pitchFamily="18" charset="0"/>
              </a:rPr>
              <a:t>He made Peter, who denied Jesus three times, the head of his church.  Above all, he forgave completely those who crucified him and prayed for them.</a:t>
            </a:r>
          </a:p>
        </p:txBody>
      </p:sp>
      <p:sp>
        <p:nvSpPr>
          <p:cNvPr id="3" name="TextBox 2"/>
          <p:cNvSpPr txBox="1"/>
          <p:nvPr/>
        </p:nvSpPr>
        <p:spPr>
          <a:xfrm>
            <a:off x="0" y="202049"/>
            <a:ext cx="9144000" cy="630942"/>
          </a:xfrm>
          <a:prstGeom prst="rect">
            <a:avLst/>
          </a:prstGeom>
          <a:noFill/>
        </p:spPr>
        <p:txBody>
          <a:bodyPr wrap="square" rtlCol="0">
            <a:spAutoFit/>
          </a:bodyPr>
          <a:lstStyle/>
          <a:p>
            <a:pPr algn="ctr"/>
            <a:r>
              <a:rPr lang="en-US" sz="3500" b="1" dirty="0">
                <a:solidFill>
                  <a:srgbClr val="FF0000"/>
                </a:solidFill>
                <a:latin typeface="Cooper Std Black" pitchFamily="18" charset="0"/>
                <a:cs typeface="Times New Roman" pitchFamily="18" charset="0"/>
              </a:rPr>
              <a:t>THE EXAMPLE OF JESUS</a:t>
            </a:r>
            <a:endParaRPr lang="en-US" sz="3500" b="1" dirty="0">
              <a:latin typeface="Cooper Std Black" pitchFamily="18" charset="0"/>
              <a:cs typeface="Times New Roman" pitchFamily="18" charset="0"/>
            </a:endParaRPr>
          </a:p>
        </p:txBody>
      </p:sp>
      <p:pic>
        <p:nvPicPr>
          <p:cNvPr id="4" name="Picture 2" descr="C:\Users\user\Desktop\Jesus Mocked by the Soldiers.jpg"/>
          <p:cNvPicPr>
            <a:picLocks noChangeAspect="1" noChangeArrowheads="1"/>
          </p:cNvPicPr>
          <p:nvPr/>
        </p:nvPicPr>
        <p:blipFill>
          <a:blip r:embed="rId2" cstate="print"/>
          <a:srcRect/>
          <a:stretch>
            <a:fillRect/>
          </a:stretch>
        </p:blipFill>
        <p:spPr bwMode="auto">
          <a:xfrm>
            <a:off x="-1" y="4343400"/>
            <a:ext cx="3053443" cy="2514600"/>
          </a:xfrm>
          <a:prstGeom prst="rect">
            <a:avLst/>
          </a:prstGeom>
          <a:noFill/>
        </p:spPr>
      </p:pic>
      <p:pic>
        <p:nvPicPr>
          <p:cNvPr id="5" name="Picture 2" descr="D:\web photo\class6\carav_verraad_judas_grt.jpg"/>
          <p:cNvPicPr>
            <a:picLocks noChangeAspect="1" noChangeArrowheads="1"/>
          </p:cNvPicPr>
          <p:nvPr/>
        </p:nvPicPr>
        <p:blipFill>
          <a:blip r:embed="rId3" cstate="print"/>
          <a:srcRect/>
          <a:stretch>
            <a:fillRect/>
          </a:stretch>
        </p:blipFill>
        <p:spPr bwMode="auto">
          <a:xfrm>
            <a:off x="3048000" y="4343400"/>
            <a:ext cx="3611394" cy="2514600"/>
          </a:xfrm>
          <a:prstGeom prst="rect">
            <a:avLst/>
          </a:prstGeom>
          <a:noFill/>
        </p:spPr>
      </p:pic>
      <p:pic>
        <p:nvPicPr>
          <p:cNvPr id="6" name="Picture 2" descr="C:\Users\user\Desktop\pgpi-5.jpg"/>
          <p:cNvPicPr>
            <a:picLocks noChangeAspect="1" noChangeArrowheads="1"/>
          </p:cNvPicPr>
          <p:nvPr/>
        </p:nvPicPr>
        <p:blipFill>
          <a:blip r:embed="rId4" cstate="print"/>
          <a:srcRect/>
          <a:stretch>
            <a:fillRect/>
          </a:stretch>
        </p:blipFill>
        <p:spPr bwMode="auto">
          <a:xfrm>
            <a:off x="5148199" y="4343400"/>
            <a:ext cx="3995802" cy="2514600"/>
          </a:xfrm>
          <a:prstGeom prst="rect">
            <a:avLst/>
          </a:prstGeom>
          <a:noFill/>
        </p:spPr>
      </p:pic>
    </p:spTree>
    <p:extLst>
      <p:ext uri="{BB962C8B-B14F-4D97-AF65-F5344CB8AC3E}">
        <p14:creationId xmlns:p14="http://schemas.microsoft.com/office/powerpoint/2010/main" xmlns=""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1266</TotalTime>
  <Words>220</Words>
  <Application>Microsoft Office PowerPoint</Application>
  <PresentationFormat>On-screen Show (4:3)</PresentationFormat>
  <Paragraphs>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CATECHETICAL TEXTBOOK SERIES OF THE SYRO - MALABAR CHURCH</vt:lpstr>
      <vt:lpstr>Slide 2</vt:lpstr>
      <vt:lpstr>Slide 3</vt:lpstr>
      <vt:lpstr>Slide 4</vt:lpstr>
      <vt:lpstr>Slide 5</vt:lpstr>
      <vt:lpstr>Slide 6</vt:lpstr>
      <vt:lpstr>Slide 7</vt:lpstr>
      <vt:lpstr>Slide 8</vt:lpstr>
      <vt:lpstr>Slide 9</vt:lpstr>
      <vt:lpstr>Slide 10</vt:lpstr>
      <vt:lpstr>Slide 11</vt:lpstr>
      <vt:lpstr>Slide 12</vt:lpstr>
      <vt:lpstr>Let us pray</vt:lpstr>
      <vt:lpstr>Read the word of god: </vt:lpstr>
      <vt:lpstr>WORD OF GOD FOR GUIDANCE </vt:lpstr>
      <vt:lpstr>LET US DO:</vt:lpstr>
      <vt:lpstr>MY DECISION</vt:lpstr>
      <vt:lpstr>LET US Find out the answer</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283</cp:revision>
  <dcterms:created xsi:type="dcterms:W3CDTF">2006-08-16T00:00:00Z</dcterms:created>
  <dcterms:modified xsi:type="dcterms:W3CDTF">2015-10-01T04:07:50Z</dcterms:modified>
</cp:coreProperties>
</file>